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Roboto" panose="020B0604020202020204" charset="0"/>
      <p:regular r:id="rId21"/>
      <p:bold r:id="rId22"/>
      <p:italic r:id="rId23"/>
      <p:boldItalic r:id="rId24"/>
    </p:embeddedFont>
    <p:embeddedFont>
      <p:font typeface="Roboto Slab" panose="020B0604020202020204" charset="0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1" d="100"/>
          <a:sy n="121" d="100"/>
        </p:scale>
        <p:origin x="-102" y="-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054252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524800" y="672605"/>
            <a:ext cx="1081625" cy="1124949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" name="Shape 11"/>
          <p:cNvSpPr/>
          <p:nvPr/>
        </p:nvSpPr>
        <p:spPr>
          <a:xfrm rot="10800000">
            <a:off x="6537562" y="33429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</p:sp>
      <p:cxnSp>
        <p:nvCxnSpPr>
          <p:cNvPr id="12" name="Shape 12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000"/>
            </a:lvl1pPr>
            <a:lvl2pPr lvl="1" algn="ctr">
              <a:spcBef>
                <a:spcPts val="0"/>
              </a:spcBef>
              <a:buSzPct val="100000"/>
              <a:defRPr sz="4000"/>
            </a:lvl2pPr>
            <a:lvl3pPr lvl="2" algn="ctr">
              <a:spcBef>
                <a:spcPts val="0"/>
              </a:spcBef>
              <a:buSzPct val="100000"/>
              <a:defRPr sz="4000"/>
            </a:lvl3pPr>
            <a:lvl4pPr lvl="3" algn="ctr">
              <a:spcBef>
                <a:spcPts val="0"/>
              </a:spcBef>
              <a:buSzPct val="100000"/>
              <a:defRPr sz="4000"/>
            </a:lvl4pPr>
            <a:lvl5pPr lvl="4" algn="ctr">
              <a:spcBef>
                <a:spcPts val="0"/>
              </a:spcBef>
              <a:buSzPct val="100000"/>
              <a:defRPr sz="4000"/>
            </a:lvl5pPr>
            <a:lvl6pPr lvl="5" algn="ctr">
              <a:spcBef>
                <a:spcPts val="0"/>
              </a:spcBef>
              <a:buSzPct val="100000"/>
              <a:defRPr sz="4000"/>
            </a:lvl6pPr>
            <a:lvl7pPr lvl="6" algn="ctr">
              <a:spcBef>
                <a:spcPts val="0"/>
              </a:spcBef>
              <a:buSzPct val="100000"/>
              <a:defRPr sz="4000"/>
            </a:lvl7pPr>
            <a:lvl8pPr lvl="7" algn="ctr">
              <a:spcBef>
                <a:spcPts val="0"/>
              </a:spcBef>
              <a:buSzPct val="100000"/>
              <a:defRPr sz="4000"/>
            </a:lvl8pPr>
            <a:lvl9pPr lvl="8" algn="ctr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hape 21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hape 26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hape 35"/>
          <p:cNvCxnSpPr/>
          <p:nvPr/>
        </p:nvCxnSpPr>
        <p:spPr>
          <a:xfrm>
            <a:off x="489218" y="1412276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4" name="Shape 44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WgKRr_ScE10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g"/><Relationship Id="rId5" Type="http://schemas.openxmlformats.org/officeDocument/2006/relationships/hyperlink" Target="http://youtube.com/v/eaLBmo1IYNg" TargetMode="External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sevA6nktZE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dahoptv.org/sciencetrek/topics/robots/facts.cf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ciencekids.co.nz/sciencefacts/technology/historyofrobotics.html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idahoptv.org/sciencetrek/topics/robots/facts.cfm" TargetMode="External"/><Relationship Id="rId13" Type="http://schemas.openxmlformats.org/officeDocument/2006/relationships/hyperlink" Target="https://simple.wikipedia.org/wiki/Microprocessor" TargetMode="External"/><Relationship Id="rId18" Type="http://schemas.openxmlformats.org/officeDocument/2006/relationships/hyperlink" Target="https://commons.wikimedia.org/wiki/File:Sonar_Principle-cs.svg" TargetMode="External"/><Relationship Id="rId3" Type="http://schemas.openxmlformats.org/officeDocument/2006/relationships/hyperlink" Target="https://en.wikipedia.org/wiki/Robotic_sensors" TargetMode="External"/><Relationship Id="rId7" Type="http://schemas.openxmlformats.org/officeDocument/2006/relationships/hyperlink" Target="https://commons.wikimedia.org/wiki/File:Grand_Central_Terminal_Clock.jpg" TargetMode="External"/><Relationship Id="rId12" Type="http://schemas.openxmlformats.org/officeDocument/2006/relationships/hyperlink" Target="https://docs.google.com/presentation/d/1NOfI1YkHUmoWxk-FMX5TNJ1WAIMPZRlZoWMfH-_9D5s/edit#slide=id.g1a7cae2e8d_1_0" TargetMode="External"/><Relationship Id="rId17" Type="http://schemas.openxmlformats.org/officeDocument/2006/relationships/hyperlink" Target="https://www.flickr.com/photos/intelfreepress/7791649188" TargetMode="External"/><Relationship Id="rId2" Type="http://schemas.openxmlformats.org/officeDocument/2006/relationships/notesSlide" Target="../notesSlides/notesSlide17.xml"/><Relationship Id="rId16" Type="http://schemas.openxmlformats.org/officeDocument/2006/relationships/hyperlink" Target="https://pixabay.com/en/pop-x2-microcontroller-arduino-inex-1699988/" TargetMode="External"/><Relationship Id="rId20" Type="http://schemas.openxmlformats.org/officeDocument/2006/relationships/hyperlink" Target="https://www.flickr.com/photos/nakeddekan/358624932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ommons.wikimedia.org/wiki/File:Karel_%C4%8Capek.jpg" TargetMode="External"/><Relationship Id="rId11" Type="http://schemas.openxmlformats.org/officeDocument/2006/relationships/hyperlink" Target="https://en.wikipedia.org/wiki/Industrial_robothttps:/commons.wikimedia.org/wiki/File:US_Navy_090226-N-7090S-272_Warren_Tibbs,_a_robot_operator_at_the_Navy_Explosive_Ordnance_Disposal_(EOD)_Technical_Division,_Indian_Head,_Md.,_uses_a_PlayStation_controller_to_demonstrate_the_maneuverability_of_the_Pac-Bot.jpg" TargetMode="External"/><Relationship Id="rId5" Type="http://schemas.openxmlformats.org/officeDocument/2006/relationships/hyperlink" Target="https://commons.wikimedia.org/wiki/File:RoboCore_Robot_Combat.jpg" TargetMode="External"/><Relationship Id="rId15" Type="http://schemas.openxmlformats.org/officeDocument/2006/relationships/hyperlink" Target="https://upload.wikimedia.org/wikipedia/commons/7/70/Adafruit_BMP085_pressure_sensor_module.jpg" TargetMode="External"/><Relationship Id="rId10" Type="http://schemas.openxmlformats.org/officeDocument/2006/relationships/hyperlink" Target="https://commons.wikimedia.org/wiki/File:Tekno_the_Robotic_Puppy.jpg" TargetMode="External"/><Relationship Id="rId19" Type="http://schemas.openxmlformats.org/officeDocument/2006/relationships/hyperlink" Target="https://en.wikipedia.org/wiki/RoboCup" TargetMode="External"/><Relationship Id="rId4" Type="http://schemas.openxmlformats.org/officeDocument/2006/relationships/hyperlink" Target="https://commons.wikimedia.org/wiki/File:QSH_%E2%80%93_Giant_Lilliput_Robot_%E2%80%93_Box_Inside.jpg" TargetMode="External"/><Relationship Id="rId9" Type="http://schemas.openxmlformats.org/officeDocument/2006/relationships/hyperlink" Target="https://en.wikipedia.org/wiki/Pepper_(robot)" TargetMode="External"/><Relationship Id="rId14" Type="http://schemas.openxmlformats.org/officeDocument/2006/relationships/hyperlink" Target="https://commons.wikimedia.org/wiki/File:Schnittbild_drehnatrieb_01.jpg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Small_size_robocup.jpg" TargetMode="External"/><Relationship Id="rId3" Type="http://schemas.openxmlformats.org/officeDocument/2006/relationships/hyperlink" Target="https://commons.wikimedia.org/wiki/File:Razer_side-on_view.jpg" TargetMode="External"/><Relationship Id="rId7" Type="http://schemas.openxmlformats.org/officeDocument/2006/relationships/hyperlink" Target="https://commons.wikimedia.org/wiki/File:13-06-28-robocup-eindhoven-102.jpg" TargetMode="External"/><Relationship Id="rId12" Type="http://schemas.openxmlformats.org/officeDocument/2006/relationships/hyperlink" Target="https://en.wikipedia.org/wiki/Synthetic_setae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ommons.wikimedia.org/wiki/File:13-06-28-robocup-eindhoven-005.jpg" TargetMode="External"/><Relationship Id="rId11" Type="http://schemas.openxmlformats.org/officeDocument/2006/relationships/hyperlink" Target="https://en.wikipedia.org/wiki/Robot" TargetMode="External"/><Relationship Id="rId5" Type="http://schemas.openxmlformats.org/officeDocument/2006/relationships/hyperlink" Target="https://en.wikipedia.org/wiki/Robotica" TargetMode="External"/><Relationship Id="rId10" Type="http://schemas.openxmlformats.org/officeDocument/2006/relationships/hyperlink" Target="https://commons.wikimedia.org/wiki/File:MSL_robocup_2006.jpg" TargetMode="External"/><Relationship Id="rId4" Type="http://schemas.openxmlformats.org/officeDocument/2006/relationships/hyperlink" Target="https://www.flickr.com/photos/billward/3393261047" TargetMode="External"/><Relationship Id="rId9" Type="http://schemas.openxmlformats.org/officeDocument/2006/relationships/hyperlink" Target="https://commons.wikimedia.org/wiki/File:Robocup_Robots_Futbolistas_(4892794535)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ctrTitle"/>
          </p:nvPr>
        </p:nvSpPr>
        <p:spPr>
          <a:xfrm>
            <a:off x="714650" y="394150"/>
            <a:ext cx="7329600" cy="1444200"/>
          </a:xfrm>
          <a:prstGeom prst="rect">
            <a:avLst/>
          </a:prstGeom>
          <a:noFill/>
        </p:spPr>
        <p:txBody>
          <a:bodyPr lIns="91425" tIns="91425" rIns="91425" bIns="91425" anchor="b" anchorCtr="0">
            <a:noAutofit/>
          </a:bodyPr>
          <a:lstStyle/>
          <a:p>
            <a:pPr marL="457200" lvl="0" indent="457200" algn="l">
              <a:spcBef>
                <a:spcPts val="0"/>
              </a:spcBef>
              <a:buNone/>
            </a:pPr>
            <a:r>
              <a:rPr lang="en"/>
              <a:t> Robots and Ozobots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subTitle" idx="1"/>
          </p:nvPr>
        </p:nvSpPr>
        <p:spPr>
          <a:xfrm>
            <a:off x="198976" y="2282600"/>
            <a:ext cx="5783400" cy="9090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Charlotte, Alex and Tucker </a:t>
            </a:r>
          </a:p>
        </p:txBody>
      </p:sp>
      <p:pic>
        <p:nvPicPr>
          <p:cNvPr id="65" name="Shape 65" descr="Robot, Star Wars, Tech, Video, ..."/>
          <p:cNvPicPr preferRelativeResize="0"/>
          <p:nvPr/>
        </p:nvPicPr>
        <p:blipFill>
          <a:blip r:embed="rId3">
            <a:alphaModFix amt="32000"/>
          </a:blip>
          <a:stretch>
            <a:fillRect/>
          </a:stretch>
        </p:blipFill>
        <p:spPr>
          <a:xfrm>
            <a:off x="5145149" y="2177425"/>
            <a:ext cx="3998848" cy="2661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849725" y="2214675"/>
            <a:ext cx="7909500" cy="235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Food: Waiters, cooks, entertainment while you eat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Military: saving lives, sniffing out bombs or chemical poisons, keep watch over areas, missions without a person, hit enemies in  exact  spot, travel  through dangerous places,  detect dangerous places, break unexploded bombs, break windows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Household: pool cleaners, vacuum cleaners, lawn mowers, cleaning windows     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  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588450" y="-246425"/>
            <a:ext cx="7967100" cy="117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What are robots used for?</a:t>
            </a:r>
          </a:p>
        </p:txBody>
      </p:sp>
      <p:pic>
        <p:nvPicPr>
          <p:cNvPr id="146" name="Shape 146" descr="The robot Pepper standing in a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9575" y="96099"/>
            <a:ext cx="1804300" cy="23897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are robots used for??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Medical: nurse bots, take care of old people, reach body parts, artificial limbs, perform surgery 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Industry: welding, spray painting, transporting items, handling red hot metal, drilling tiny holes, spray fields, help carry things too heavy for people, work in places that people can’t work in      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Entertainment: fast moving ball games, juggling balls, battlebots pets,   underwater cameras, toys      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 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53" name="Shape 153" descr="File:Tekno the Robotic Puppy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9400" y="27112"/>
            <a:ext cx="2072453" cy="1547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Where do you find robots?? 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Manufacturing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Houses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Stores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Movies </a:t>
            </a:r>
          </a:p>
        </p:txBody>
      </p:sp>
      <p:pic>
        <p:nvPicPr>
          <p:cNvPr id="160" name="Shape 160" descr="A set of six-axis robots used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4750" y="1084725"/>
            <a:ext cx="4278702" cy="3209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Hope Valley School has robots!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216250" y="1362775"/>
            <a:ext cx="8663100" cy="3598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Ozobots!  </a:t>
            </a:r>
          </a:p>
        </p:txBody>
      </p:sp>
      <p:pic>
        <p:nvPicPr>
          <p:cNvPr id="167" name="Shape 167" descr="File_000.jpeg"/>
          <p:cNvPicPr preferRelativeResize="0"/>
          <p:nvPr/>
        </p:nvPicPr>
        <p:blipFill rotWithShape="1">
          <a:blip r:embed="rId3">
            <a:alphaModFix/>
          </a:blip>
          <a:srcRect t="6261" r="23130"/>
          <a:stretch/>
        </p:blipFill>
        <p:spPr>
          <a:xfrm>
            <a:off x="615500" y="2485249"/>
            <a:ext cx="1682048" cy="153227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 txBox="1"/>
          <p:nvPr/>
        </p:nvSpPr>
        <p:spPr>
          <a:xfrm>
            <a:off x="249250" y="4017525"/>
            <a:ext cx="2537700" cy="6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Cool Blue Ozobots with OzoSkin</a:t>
            </a:r>
          </a:p>
        </p:txBody>
      </p:sp>
      <p:pic>
        <p:nvPicPr>
          <p:cNvPr id="169" name="Shape 169" descr="File_000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62949" y="1362774"/>
            <a:ext cx="3390474" cy="2532926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/>
          <p:nvPr/>
        </p:nvSpPr>
        <p:spPr>
          <a:xfrm>
            <a:off x="2946175" y="4017525"/>
            <a:ext cx="3459300" cy="55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Black Ozobot with black OzoSkin on playground</a:t>
            </a:r>
          </a:p>
        </p:txBody>
      </p:sp>
      <p:pic>
        <p:nvPicPr>
          <p:cNvPr id="171" name="Shape 171" descr="File_000.jpe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90775" y="1751342"/>
            <a:ext cx="1682047" cy="1346357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 txBox="1"/>
          <p:nvPr/>
        </p:nvSpPr>
        <p:spPr>
          <a:xfrm>
            <a:off x="1716800" y="1144125"/>
            <a:ext cx="6900" cy="27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 txBox="1"/>
          <p:nvPr/>
        </p:nvSpPr>
        <p:spPr>
          <a:xfrm>
            <a:off x="6990775" y="3818150"/>
            <a:ext cx="178500" cy="19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 txBox="1"/>
          <p:nvPr/>
        </p:nvSpPr>
        <p:spPr>
          <a:xfrm>
            <a:off x="6860300" y="3495375"/>
            <a:ext cx="1950300" cy="12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Ozobot with skin (right) ozobot without skin (left)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Instructions for kids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 title="instructions for kids">
            <a:hlinkClick r:id="rId3"/>
          </p:cNvPr>
          <p:cNvSpPr/>
          <p:nvPr/>
        </p:nvSpPr>
        <p:spPr>
          <a:xfrm>
            <a:off x="617550" y="1439100"/>
            <a:ext cx="4037100" cy="3027825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82" name="Shape 182" title="How to use">
            <a:hlinkClick r:id="rId5"/>
          </p:cNvPr>
          <p:cNvSpPr/>
          <p:nvPr/>
        </p:nvSpPr>
        <p:spPr>
          <a:xfrm>
            <a:off x="4782175" y="1491012"/>
            <a:ext cx="3898666" cy="2924000"/>
          </a:xfrm>
          <a:prstGeom prst="rect">
            <a:avLst/>
          </a:prstGeom>
          <a:blipFill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Teacher’s guide to Ozobot</a:t>
            </a:r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9" name="Shape 189" title="File 000">
            <a:hlinkClick r:id="rId3"/>
          </p:cNvPr>
          <p:cNvSpPr/>
          <p:nvPr/>
        </p:nvSpPr>
        <p:spPr>
          <a:xfrm>
            <a:off x="544950" y="1489825"/>
            <a:ext cx="4572000" cy="3429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435325" y="178550"/>
            <a:ext cx="8567400" cy="4445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/>
          </a:p>
          <a:p>
            <a:pPr lvl="0">
              <a:spcBef>
                <a:spcPts val="0"/>
              </a:spcBef>
              <a:buNone/>
            </a:pPr>
            <a:endParaRPr sz="1800"/>
          </a:p>
          <a:p>
            <a:pPr lvl="0">
              <a:spcBef>
                <a:spcPts val="0"/>
              </a:spcBef>
              <a:buNone/>
            </a:pPr>
            <a:endParaRPr sz="1800"/>
          </a:p>
          <a:p>
            <a:pPr lvl="0">
              <a:spcBef>
                <a:spcPts val="0"/>
              </a:spcBef>
              <a:buNone/>
            </a:pPr>
            <a:endParaRPr sz="1800"/>
          </a:p>
          <a:p>
            <a:pPr lvl="0">
              <a:spcBef>
                <a:spcPts val="0"/>
              </a:spcBef>
              <a:buNone/>
            </a:pPr>
            <a:endParaRPr sz="1800"/>
          </a:p>
          <a:p>
            <a:pPr lvl="0">
              <a:spcBef>
                <a:spcPts val="0"/>
              </a:spcBef>
              <a:buNone/>
            </a:pPr>
            <a:endParaRPr sz="1800"/>
          </a:p>
          <a:p>
            <a:pPr lvl="0">
              <a:spcBef>
                <a:spcPts val="0"/>
              </a:spcBef>
              <a:buNone/>
            </a:pPr>
            <a:r>
              <a:rPr lang="en" sz="1800"/>
              <a:t>Sources:</a:t>
            </a:r>
          </a:p>
          <a:p>
            <a:pPr lvl="0">
              <a:spcBef>
                <a:spcPts val="0"/>
              </a:spcBef>
              <a:buNone/>
            </a:pPr>
            <a:endParaRPr sz="1800"/>
          </a:p>
          <a:p>
            <a:pPr lvl="0">
              <a:spcBef>
                <a:spcPts val="0"/>
              </a:spcBef>
              <a:buNone/>
            </a:pPr>
            <a:r>
              <a:rPr lang="en" sz="1800"/>
              <a:t>Brasch, Nicolas. </a:t>
            </a:r>
            <a:r>
              <a:rPr lang="en" sz="1800" u="sng"/>
              <a:t>Robots And Artificial Intelligence</a:t>
            </a:r>
            <a:r>
              <a:rPr lang="en" sz="1800"/>
              <a:t>, 2009. 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Domaine, Helena. </a:t>
            </a:r>
            <a:r>
              <a:rPr lang="en" sz="1800" u="sng"/>
              <a:t>Robotics</a:t>
            </a:r>
            <a:r>
              <a:rPr lang="en" sz="1800"/>
              <a:t>, 2016.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Faust, Daniel. </a:t>
            </a:r>
            <a:r>
              <a:rPr lang="en" sz="1800" u="sng"/>
              <a:t>Building Robots Robotic Engineers,</a:t>
            </a:r>
            <a:r>
              <a:rPr lang="en" sz="1800"/>
              <a:t> 2016.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Gifford, Clive. </a:t>
            </a:r>
            <a:r>
              <a:rPr lang="en" sz="1800" u="sng"/>
              <a:t>Robots</a:t>
            </a:r>
            <a:r>
              <a:rPr lang="en" sz="1800"/>
              <a:t>, 2005.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u="sng"/>
              <a:t>Ozobots. </a:t>
            </a:r>
            <a:r>
              <a:rPr lang="en" sz="1800"/>
              <a:t>2016. Ozobot &amp; Evollve, Inc. &lt;http://ozobot.com/play&gt;.</a:t>
            </a:r>
            <a:r>
              <a:rPr lang="en" sz="1800" u="sng"/>
              <a:t> 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Peppas, Lynn. Robotics, 2015.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u="sng"/>
              <a:t>Robotics: Facts</a:t>
            </a:r>
            <a:r>
              <a:rPr lang="en" sz="1800"/>
              <a:t>. 2016. Idaho Public Television. &lt;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http://idahoptv.org/sciencetrek/topics/robots/facts.cfm</a:t>
            </a:r>
            <a:r>
              <a:rPr lang="en" sz="1800"/>
              <a:t>&gt;. 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u="sng"/>
              <a:t>The History Of Robotics.</a:t>
            </a:r>
            <a:r>
              <a:rPr lang="en" sz="1800"/>
              <a:t> Jul 8 2016. Science Kids. &lt;</a:t>
            </a:r>
            <a:r>
              <a:rPr lang="en" sz="1800" u="sng">
                <a:solidFill>
                  <a:schemeClr val="accent5"/>
                </a:solidFill>
                <a:hlinkClick r:id="rId4"/>
              </a:rPr>
              <a:t>http://www.sciencekids.co.nz/sciencefacts/technology/historyofrobotics.html</a:t>
            </a:r>
            <a:r>
              <a:rPr lang="en" sz="1800"/>
              <a:t>&gt;.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>
              <a:spcBef>
                <a:spcPts val="0"/>
              </a:spcBef>
              <a:buNone/>
            </a:pPr>
            <a:endParaRPr sz="1800"/>
          </a:p>
          <a:p>
            <a:pPr lvl="0">
              <a:spcBef>
                <a:spcPts val="0"/>
              </a:spcBef>
              <a:buNone/>
            </a:pPr>
            <a:endParaRPr sz="1800"/>
          </a:p>
          <a:p>
            <a:pPr lvl="0">
              <a:spcBef>
                <a:spcPts val="0"/>
              </a:spcBef>
              <a:buNone/>
            </a:pPr>
            <a:endParaRPr sz="1800"/>
          </a:p>
          <a:p>
            <a:pPr lvl="0">
              <a:spcBef>
                <a:spcPts val="0"/>
              </a:spcBef>
              <a:buNone/>
            </a:pPr>
            <a:endParaRPr sz="1800"/>
          </a:p>
          <a:p>
            <a:pPr lvl="0">
              <a:spcBef>
                <a:spcPts val="0"/>
              </a:spcBef>
              <a:buNone/>
            </a:pPr>
            <a:endParaRPr sz="1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0" y="632775"/>
            <a:ext cx="9144000" cy="435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         </a:t>
            </a:r>
            <a:r>
              <a:rPr lang="en" sz="1800"/>
              <a:t>Images used</a:t>
            </a:r>
          </a:p>
          <a:p>
            <a:pPr lvl="0">
              <a:spcBef>
                <a:spcPts val="0"/>
              </a:spcBef>
              <a:buNone/>
            </a:pPr>
            <a:r>
              <a:rPr lang="en" sz="1200" u="sng">
                <a:solidFill>
                  <a:schemeClr val="accent5"/>
                </a:solidFill>
                <a:hlinkClick r:id="rId3"/>
              </a:rPr>
              <a:t>https://en.wikipedia.org/wiki/Robotic_sensors</a:t>
            </a:r>
          </a:p>
          <a:p>
            <a:pPr lvl="0">
              <a:spcBef>
                <a:spcPts val="0"/>
              </a:spcBef>
              <a:buNone/>
            </a:pPr>
            <a:r>
              <a:rPr lang="en" sz="1200" u="sng">
                <a:solidFill>
                  <a:schemeClr val="accent5"/>
                </a:solidFill>
                <a:hlinkClick r:id="rId4"/>
              </a:rPr>
              <a:t>https://commons.wikimedia.org/wiki/File:QSH_%E2%80%93_Giant_Lilliput_Robot_%E2%80%93_Box_Inside.jpg</a:t>
            </a:r>
          </a:p>
          <a:p>
            <a:pPr lvl="0">
              <a:spcBef>
                <a:spcPts val="0"/>
              </a:spcBef>
              <a:buNone/>
            </a:pPr>
            <a:r>
              <a:rPr lang="en" sz="1200" u="sng">
                <a:solidFill>
                  <a:schemeClr val="accent5"/>
                </a:solidFill>
                <a:hlinkClick r:id="rId5"/>
              </a:rPr>
              <a:t>https://commons.wikimedia.org/wiki/File:RoboCore_Robot_Combat.jpg</a:t>
            </a:r>
          </a:p>
          <a:p>
            <a:pPr lvl="0">
              <a:spcBef>
                <a:spcPts val="0"/>
              </a:spcBef>
              <a:buNone/>
            </a:pPr>
            <a:r>
              <a:rPr lang="en" sz="1200" u="sng">
                <a:solidFill>
                  <a:schemeClr val="accent5"/>
                </a:solidFill>
                <a:hlinkClick r:id="rId6"/>
              </a:rPr>
              <a:t>https://commons.wikimedia.org/wiki/File:Karel_%C4%8Capek.jpg</a:t>
            </a:r>
          </a:p>
          <a:p>
            <a:pPr lvl="0">
              <a:spcBef>
                <a:spcPts val="0"/>
              </a:spcBef>
              <a:buNone/>
            </a:pPr>
            <a:r>
              <a:rPr lang="en" sz="1200" u="sng">
                <a:solidFill>
                  <a:schemeClr val="accent5"/>
                </a:solidFill>
                <a:hlinkClick r:id="rId7"/>
              </a:rPr>
              <a:t>https://commons.wikimedia.org/wiki/File:Grand_Central_Terminal_Clock.jpg</a:t>
            </a:r>
          </a:p>
          <a:p>
            <a:pPr lvl="0">
              <a:spcBef>
                <a:spcPts val="0"/>
              </a:spcBef>
              <a:buNone/>
            </a:pPr>
            <a:r>
              <a:rPr lang="en" sz="1200" u="sng">
                <a:solidFill>
                  <a:schemeClr val="hlink"/>
                </a:solidFill>
                <a:hlinkClick r:id="rId8"/>
              </a:rPr>
              <a:t>http://idahoptv.org/sciencetrek/topics/robots/facts.cfm</a:t>
            </a:r>
            <a:r>
              <a:rPr lang="en" sz="1200"/>
              <a:t>.</a:t>
            </a:r>
          </a:p>
          <a:p>
            <a:pPr lvl="0">
              <a:spcBef>
                <a:spcPts val="0"/>
              </a:spcBef>
              <a:buNone/>
            </a:pPr>
            <a:r>
              <a:rPr lang="en" sz="1200" u="sng">
                <a:solidFill>
                  <a:schemeClr val="hlink"/>
                </a:solidFill>
                <a:hlinkClick r:id="rId8"/>
              </a:rPr>
              <a:t>http://idahoptv.org/sciencetrek/topics/robots/facts.cfm</a:t>
            </a:r>
            <a:r>
              <a:rPr lang="en" sz="1200"/>
              <a:t>.</a:t>
            </a:r>
          </a:p>
          <a:p>
            <a:pPr lvl="0">
              <a:spcBef>
                <a:spcPts val="0"/>
              </a:spcBef>
              <a:buNone/>
            </a:pPr>
            <a:r>
              <a:rPr lang="en" sz="1200" u="sng">
                <a:solidFill>
                  <a:schemeClr val="hlink"/>
                </a:solidFill>
                <a:hlinkClick r:id="rId9"/>
              </a:rPr>
              <a:t>https://en.wikipedia.org/wiki/Pepper_(robot)</a:t>
            </a:r>
          </a:p>
          <a:p>
            <a:pPr lvl="0">
              <a:spcBef>
                <a:spcPts val="0"/>
              </a:spcBef>
              <a:buNone/>
            </a:pPr>
            <a:r>
              <a:rPr lang="en" sz="1200" u="sng">
                <a:solidFill>
                  <a:schemeClr val="hlink"/>
                </a:solidFill>
                <a:hlinkClick r:id="rId10"/>
              </a:rPr>
              <a:t>https://commons.wikimedia.org/wiki/File:Tekno_the_Robotic_Puppy.jpg</a:t>
            </a:r>
            <a:r>
              <a:rPr lang="en" sz="1200"/>
              <a:t>    </a:t>
            </a:r>
          </a:p>
          <a:p>
            <a:pPr lvl="0">
              <a:spcBef>
                <a:spcPts val="0"/>
              </a:spcBef>
              <a:buNone/>
            </a:pPr>
            <a:r>
              <a:rPr lang="en" sz="1200" u="sng">
                <a:solidFill>
                  <a:schemeClr val="hlink"/>
                </a:solidFill>
                <a:hlinkClick r:id="rId5"/>
              </a:rPr>
              <a:t>https://commons.wikimedia.org/wiki/File:RoboCore_Robot_Combat.j</a:t>
            </a:r>
            <a:r>
              <a:rPr lang="en" sz="1200">
                <a:solidFill>
                  <a:srgbClr val="93C47D"/>
                </a:solidFill>
              </a:rPr>
              <a:t>pg</a:t>
            </a:r>
          </a:p>
          <a:p>
            <a:pPr lvl="0">
              <a:spcBef>
                <a:spcPts val="0"/>
              </a:spcBef>
              <a:buNone/>
            </a:pPr>
            <a:r>
              <a:rPr lang="en" sz="1200" u="sng">
                <a:solidFill>
                  <a:schemeClr val="hlink"/>
                </a:solidFill>
                <a:hlinkClick r:id="rId11"/>
              </a:rPr>
              <a:t>https://en.wikipedia.org/wiki/Industrial_robothttps://commons.wikimedia.org/wiki/File:US_Navy_090226-N-7090S-272_Warren_Tibbs,_a_robot_operator_at_the_Navy_Explosive_Ordnance_Disposal_(EOD)_Technical_Division,_Indian_Head,_Md.,_uses_a_PlayStation_controller_to_demonstrate_the_maneuverability_of_the_Pac-Bot.jpg</a:t>
            </a:r>
          </a:p>
          <a:p>
            <a:pPr lvl="0">
              <a:spcBef>
                <a:spcPts val="0"/>
              </a:spcBef>
              <a:buNone/>
            </a:pPr>
            <a:r>
              <a:rPr lang="en" sz="1200" u="sng">
                <a:solidFill>
                  <a:schemeClr val="hlink"/>
                </a:solidFill>
                <a:hlinkClick r:id="rId12"/>
              </a:rPr>
              <a:t>https://docs.google.com/presentation/d/1NOfI1YkHUmoWxk-FMX5TNJ1WAIMPZRlZoWMfH-_9D5s/edit#slide=id.g1a7cae2e8d_1_0</a:t>
            </a:r>
          </a:p>
          <a:p>
            <a:pPr lvl="0">
              <a:spcBef>
                <a:spcPts val="0"/>
              </a:spcBef>
              <a:buNone/>
            </a:pPr>
            <a:r>
              <a:rPr lang="en" sz="1200" u="sng">
                <a:solidFill>
                  <a:schemeClr val="hlink"/>
                </a:solidFill>
                <a:hlinkClick r:id="rId13"/>
              </a:rPr>
              <a:t>https://simple.wikipedia.org/wiki/Microprocessor</a:t>
            </a:r>
          </a:p>
          <a:p>
            <a:pPr lvl="0">
              <a:spcBef>
                <a:spcPts val="0"/>
              </a:spcBef>
              <a:buNone/>
            </a:pPr>
            <a:r>
              <a:rPr lang="en" sz="1200" u="sng">
                <a:solidFill>
                  <a:schemeClr val="hlink"/>
                </a:solidFill>
                <a:hlinkClick r:id="rId14"/>
              </a:rPr>
              <a:t>https://commons.wikimedia.org/wiki/File:Schnittbild_drehnatrieb_01.jpg</a:t>
            </a:r>
          </a:p>
          <a:p>
            <a:pPr lvl="0">
              <a:spcBef>
                <a:spcPts val="0"/>
              </a:spcBef>
              <a:buNone/>
            </a:pPr>
            <a:r>
              <a:rPr lang="en" sz="1200" u="sng">
                <a:solidFill>
                  <a:schemeClr val="hlink"/>
                </a:solidFill>
                <a:hlinkClick r:id="rId15"/>
              </a:rPr>
              <a:t>https://upload.wikimedia.org/wikipedia/commons/7/70/Adafruit_BMP085_pressure_sensor_module.jpg</a:t>
            </a:r>
          </a:p>
          <a:p>
            <a:pPr lvl="0">
              <a:spcBef>
                <a:spcPts val="0"/>
              </a:spcBef>
              <a:buNone/>
            </a:pPr>
            <a:r>
              <a:rPr lang="en" sz="1200" u="sng">
                <a:solidFill>
                  <a:schemeClr val="hlink"/>
                </a:solidFill>
                <a:hlinkClick r:id="rId16"/>
              </a:rPr>
              <a:t>https://pixabay.com/en/pop-x2-microcontroller-arduino-inex-1699988/</a:t>
            </a:r>
          </a:p>
          <a:p>
            <a:pPr lvl="0">
              <a:spcBef>
                <a:spcPts val="0"/>
              </a:spcBef>
              <a:buNone/>
            </a:pPr>
            <a:r>
              <a:rPr lang="en" sz="1200" u="sng">
                <a:solidFill>
                  <a:schemeClr val="hlink"/>
                </a:solidFill>
                <a:hlinkClick r:id="rId17"/>
              </a:rPr>
              <a:t>https://www.flickr.com/photos/intelfreepress/7791649188</a:t>
            </a:r>
          </a:p>
          <a:p>
            <a:pPr lvl="0">
              <a:spcBef>
                <a:spcPts val="0"/>
              </a:spcBef>
              <a:buNone/>
            </a:pPr>
            <a:r>
              <a:rPr lang="en" sz="1200" u="sng">
                <a:solidFill>
                  <a:schemeClr val="hlink"/>
                </a:solidFill>
                <a:hlinkClick r:id="rId18"/>
              </a:rPr>
              <a:t>https://commons.wikimedia.org/wiki/File:Sonar_Principle-cs.svg</a:t>
            </a:r>
          </a:p>
          <a:p>
            <a:pPr lvl="0">
              <a:spcBef>
                <a:spcPts val="0"/>
              </a:spcBef>
              <a:buNone/>
            </a:pPr>
            <a:r>
              <a:rPr lang="en" sz="1200" u="sng">
                <a:solidFill>
                  <a:schemeClr val="hlink"/>
                </a:solidFill>
                <a:hlinkClick r:id="rId19"/>
              </a:rPr>
              <a:t>https://en.wikipedia.org/wiki/RoboCup</a:t>
            </a:r>
          </a:p>
          <a:p>
            <a:pPr lvl="0">
              <a:spcBef>
                <a:spcPts val="0"/>
              </a:spcBef>
              <a:buNone/>
            </a:pPr>
            <a:r>
              <a:rPr lang="en" sz="1200" u="sng">
                <a:solidFill>
                  <a:schemeClr val="hlink"/>
                </a:solidFill>
                <a:hlinkClick r:id="rId20"/>
              </a:rPr>
              <a:t>https://www.flickr.com/photos/nakeddekan/3586249328</a:t>
            </a:r>
          </a:p>
          <a:p>
            <a:pPr lvl="0">
              <a:spcBef>
                <a:spcPts val="0"/>
              </a:spcBef>
              <a:buNone/>
            </a:pPr>
            <a:endParaRPr sz="1200"/>
          </a:p>
          <a:p>
            <a:pPr lvl="0">
              <a:spcBef>
                <a:spcPts val="0"/>
              </a:spcBef>
              <a:buNone/>
            </a:pPr>
            <a:endParaRPr sz="1200"/>
          </a:p>
          <a:p>
            <a:pPr lvl="0">
              <a:spcBef>
                <a:spcPts val="0"/>
              </a:spcBef>
              <a:buNone/>
            </a:pPr>
            <a:endParaRPr sz="1200"/>
          </a:p>
          <a:p>
            <a:pPr lvl="0">
              <a:spcBef>
                <a:spcPts val="0"/>
              </a:spcBef>
              <a:buNone/>
            </a:pPr>
            <a:endParaRPr sz="1200"/>
          </a:p>
          <a:p>
            <a:pPr lvl="0">
              <a:spcBef>
                <a:spcPts val="0"/>
              </a:spcBef>
              <a:buNone/>
            </a:pPr>
            <a:endParaRPr sz="1200"/>
          </a:p>
          <a:p>
            <a:pPr lvl="0">
              <a:spcBef>
                <a:spcPts val="0"/>
              </a:spcBef>
              <a:buNone/>
            </a:pPr>
            <a:endParaRPr sz="1200"/>
          </a:p>
          <a:p>
            <a:pPr lvl="0">
              <a:spcBef>
                <a:spcPts val="0"/>
              </a:spcBef>
              <a:buNone/>
            </a:pPr>
            <a:endParaRPr sz="1200"/>
          </a:p>
          <a:p>
            <a:pPr lvl="0">
              <a:spcBef>
                <a:spcPts val="0"/>
              </a:spcBef>
              <a:buNone/>
            </a:pPr>
            <a:endParaRPr sz="1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1317750" y="1374000"/>
            <a:ext cx="6508500" cy="222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/>
              <a:t>        </a:t>
            </a:r>
          </a:p>
        </p:txBody>
      </p:sp>
      <p:sp>
        <p:nvSpPr>
          <p:cNvPr id="205" name="Shape 205"/>
          <p:cNvSpPr txBox="1"/>
          <p:nvPr/>
        </p:nvSpPr>
        <p:spPr>
          <a:xfrm rot="140" flipH="1">
            <a:off x="542549" y="759284"/>
            <a:ext cx="7376100" cy="426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Images used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https://commons.wikimedia.org/wiki/File:Razer_side-on_view.jpg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https://www.flickr.com/photos/billward/3393261047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https://en.wikipedia.org/wiki/Robotica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https://commons.wikimedia.org/wiki/File:13-06-28-robocup-eindhoven-005.jpg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7"/>
              </a:rPr>
              <a:t>https://commons.wikimedia.org/wiki/File:13-06-28-robocup-eindhoven-102.jpg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8"/>
              </a:rPr>
              <a:t>https://commons.wikimedia.org/wiki/File:Small_size_robocup.jpg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9"/>
              </a:rPr>
              <a:t>https://commons.wikimedia.org/wiki/File:Robocup_Robots_Futbolistas_(4892794535).jpg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10"/>
              </a:rPr>
              <a:t>https://commons.wikimedia.org/wiki/File:MSL_robocup_2006.jpg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11"/>
              </a:rPr>
              <a:t>https://en.wikipedia.org/wiki/Robot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12"/>
              </a:rPr>
              <a:t>https://en.wikipedia.org/wiki/Synthetic_setae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13350" y="381750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long have robots been around for??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09975" y="1550524"/>
            <a:ext cx="83682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idea of artificial beings have been around for thousands of years </a:t>
            </a:r>
          </a:p>
        </p:txBody>
      </p:sp>
      <p:pic>
        <p:nvPicPr>
          <p:cNvPr id="72" name="Shape 72" descr="... Central Terminal Clock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1894" y="2235200"/>
            <a:ext cx="2485551" cy="2691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863725" y="361600"/>
            <a:ext cx="4795200" cy="1036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history of robots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387900" y="1591449"/>
            <a:ext cx="83682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William Grey tortoise robot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George Devol and Joseph Engelberger built first industrial robot that called Unimate 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Unimate built cars on an assembly line for General Motors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Karl Capek was first to name “robot”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First true toy produced in Japan called Lilliput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Isaac Asimov wrote a story about three laws of robotics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79" name="Shape 79" descr="File:Karel Čapek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699" y="-376450"/>
            <a:ext cx="1897399" cy="2319999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/>
          <p:nvPr/>
        </p:nvSpPr>
        <p:spPr>
          <a:xfrm>
            <a:off x="5758200" y="573375"/>
            <a:ext cx="1428300" cy="15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Karl Capek</a:t>
            </a:r>
          </a:p>
        </p:txBody>
      </p:sp>
      <p:pic>
        <p:nvPicPr>
          <p:cNvPr id="81" name="Shape 81" descr="Other resolutions: 180 × 240 ..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41600" y="2450225"/>
            <a:ext cx="17145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559650" y="8387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     WHAT  MAKES  A  ROBOT ?? 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0" y="748325"/>
            <a:ext cx="9144000" cy="435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400"/>
              <a:t>      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/>
              <a:t> 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/>
              <a:t>autonomous-work by self                                </a:t>
            </a:r>
          </a:p>
          <a:p>
            <a:pPr lvl="0">
              <a:spcBef>
                <a:spcPts val="0"/>
              </a:spcBef>
              <a:buNone/>
            </a:pPr>
            <a:endParaRPr sz="1400"/>
          </a:p>
          <a:p>
            <a:pPr lvl="0" rtl="0">
              <a:spcBef>
                <a:spcPts val="0"/>
              </a:spcBef>
              <a:buNone/>
            </a:pPr>
            <a:r>
              <a:rPr lang="en" sz="1400"/>
              <a:t>   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/>
              <a:t>programs-different ways to control the robot               </a:t>
            </a:r>
          </a:p>
          <a:p>
            <a:pPr lvl="0">
              <a:spcBef>
                <a:spcPts val="0"/>
              </a:spcBef>
              <a:buNone/>
            </a:pPr>
            <a:endParaRPr sz="1400"/>
          </a:p>
          <a:p>
            <a:pPr lvl="0">
              <a:spcBef>
                <a:spcPts val="0"/>
              </a:spcBef>
              <a:buNone/>
            </a:pPr>
            <a:endParaRPr sz="1400"/>
          </a:p>
          <a:p>
            <a:pPr lvl="0">
              <a:spcBef>
                <a:spcPts val="0"/>
              </a:spcBef>
              <a:buNone/>
            </a:pPr>
            <a:endParaRPr sz="1400"/>
          </a:p>
          <a:p>
            <a:pPr lvl="0">
              <a:spcBef>
                <a:spcPts val="0"/>
              </a:spcBef>
              <a:buNone/>
            </a:pPr>
            <a:endParaRPr sz="1400"/>
          </a:p>
          <a:p>
            <a:pPr lvl="0">
              <a:spcBef>
                <a:spcPts val="0"/>
              </a:spcBef>
              <a:buNone/>
            </a:pPr>
            <a:endParaRPr sz="1400"/>
          </a:p>
          <a:p>
            <a:pPr lvl="0">
              <a:spcBef>
                <a:spcPts val="0"/>
              </a:spcBef>
              <a:buNone/>
            </a:pPr>
            <a:endParaRPr sz="1400"/>
          </a:p>
          <a:p>
            <a:pPr lvl="0">
              <a:spcBef>
                <a:spcPts val="0"/>
              </a:spcBef>
              <a:buNone/>
            </a:pPr>
            <a:endParaRPr sz="1400"/>
          </a:p>
          <a:p>
            <a:pPr lvl="0">
              <a:spcBef>
                <a:spcPts val="0"/>
              </a:spcBef>
              <a:buNone/>
            </a:pPr>
            <a:endParaRPr sz="1400"/>
          </a:p>
          <a:p>
            <a:pPr lvl="0">
              <a:spcBef>
                <a:spcPts val="0"/>
              </a:spcBef>
              <a:buNone/>
            </a:pPr>
            <a:endParaRPr sz="1400"/>
          </a:p>
          <a:p>
            <a:pPr lvl="0">
              <a:spcBef>
                <a:spcPts val="0"/>
              </a:spcBef>
              <a:buNone/>
            </a:pPr>
            <a:endParaRPr sz="1400"/>
          </a:p>
          <a:p>
            <a:pPr lvl="0">
              <a:spcBef>
                <a:spcPts val="0"/>
              </a:spcBef>
              <a:buNone/>
            </a:pPr>
            <a:endParaRPr sz="1400"/>
          </a:p>
          <a:p>
            <a:pPr lvl="0">
              <a:spcBef>
                <a:spcPts val="0"/>
              </a:spcBef>
              <a:buNone/>
            </a:pPr>
            <a:endParaRPr sz="1400"/>
          </a:p>
          <a:p>
            <a:pPr lvl="0">
              <a:spcBef>
                <a:spcPts val="0"/>
              </a:spcBef>
              <a:buNone/>
            </a:pPr>
            <a:endParaRPr sz="1400"/>
          </a:p>
          <a:p>
            <a:pPr lvl="0">
              <a:spcBef>
                <a:spcPts val="0"/>
              </a:spcBef>
              <a:buNone/>
            </a:pPr>
            <a:endParaRPr sz="1400"/>
          </a:p>
          <a:p>
            <a:pPr lvl="0">
              <a:spcBef>
                <a:spcPts val="0"/>
              </a:spcBef>
              <a:buNone/>
            </a:pPr>
            <a:endParaRPr sz="1400"/>
          </a:p>
          <a:p>
            <a:pPr lvl="0">
              <a:spcBef>
                <a:spcPts val="0"/>
              </a:spcBef>
              <a:buNone/>
            </a:pPr>
            <a:endParaRPr sz="1400"/>
          </a:p>
          <a:p>
            <a:pPr lvl="0">
              <a:spcBef>
                <a:spcPts val="0"/>
              </a:spcBef>
              <a:buNone/>
            </a:pPr>
            <a:endParaRPr sz="1400"/>
          </a:p>
          <a:p>
            <a:pPr lvl="0">
              <a:spcBef>
                <a:spcPts val="0"/>
              </a:spcBef>
              <a:buNone/>
            </a:pPr>
            <a:endParaRPr sz="1400"/>
          </a:p>
          <a:p>
            <a:pPr lvl="0">
              <a:spcBef>
                <a:spcPts val="0"/>
              </a:spcBef>
              <a:buNone/>
            </a:pPr>
            <a:endParaRPr sz="1400"/>
          </a:p>
          <a:p>
            <a:pPr lvl="0">
              <a:spcBef>
                <a:spcPts val="0"/>
              </a:spcBef>
              <a:buNone/>
            </a:pPr>
            <a:endParaRPr sz="1400"/>
          </a:p>
          <a:p>
            <a:pPr lvl="0">
              <a:spcBef>
                <a:spcPts val="0"/>
              </a:spcBef>
              <a:buNone/>
            </a:pPr>
            <a:endParaRPr sz="1400"/>
          </a:p>
          <a:p>
            <a:pPr lvl="0">
              <a:spcBef>
                <a:spcPts val="0"/>
              </a:spcBef>
              <a:buNone/>
            </a:pPr>
            <a:endParaRPr sz="1400"/>
          </a:p>
          <a:p>
            <a:pPr lvl="0">
              <a:spcBef>
                <a:spcPts val="0"/>
              </a:spcBef>
              <a:buNone/>
            </a:pPr>
            <a:endParaRPr sz="1400"/>
          </a:p>
          <a:p>
            <a:pPr lvl="0">
              <a:spcBef>
                <a:spcPts val="0"/>
              </a:spcBef>
              <a:buNone/>
            </a:pPr>
            <a:endParaRPr sz="1400"/>
          </a:p>
          <a:p>
            <a:pPr lvl="0">
              <a:spcBef>
                <a:spcPts val="0"/>
              </a:spcBef>
              <a:buNone/>
            </a:pPr>
            <a:endParaRPr sz="1400"/>
          </a:p>
          <a:p>
            <a:pPr lvl="0">
              <a:spcBef>
                <a:spcPts val="0"/>
              </a:spcBef>
              <a:buNone/>
            </a:pPr>
            <a:endParaRPr sz="1400"/>
          </a:p>
          <a:p>
            <a:pPr lvl="0">
              <a:spcBef>
                <a:spcPts val="0"/>
              </a:spcBef>
              <a:buNone/>
            </a:pPr>
            <a:endParaRPr sz="1400"/>
          </a:p>
          <a:p>
            <a:pPr lvl="0">
              <a:spcBef>
                <a:spcPts val="0"/>
              </a:spcBef>
              <a:buNone/>
            </a:pPr>
            <a:endParaRPr sz="1400"/>
          </a:p>
          <a:p>
            <a:pPr lvl="0">
              <a:spcBef>
                <a:spcPts val="0"/>
              </a:spcBef>
              <a:buNone/>
            </a:pPr>
            <a:endParaRPr sz="1400"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    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                 </a:t>
            </a:r>
          </a:p>
        </p:txBody>
      </p:sp>
      <p:pic>
        <p:nvPicPr>
          <p:cNvPr id="88" name="Shape 88" descr="Robotic sensor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3725" y="4087599"/>
            <a:ext cx="1332174" cy="72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 descr="... Warren Tibbs, a robo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32725" y="3470925"/>
            <a:ext cx="2124856" cy="14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/>
        </p:nvSpPr>
        <p:spPr>
          <a:xfrm rot="-777">
            <a:off x="3823699" y="2025589"/>
            <a:ext cx="1326600" cy="20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sensors-a device that collects information about a robot or its surroundings     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x="6032725" y="2558200"/>
            <a:ext cx="2124900" cy="91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controller-something that makes decisions for the robot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0" y="3697174"/>
            <a:ext cx="3203100" cy="949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  <a:p>
            <a:pPr lvl="0">
              <a:spcBef>
                <a:spcPts val="0"/>
              </a:spcBef>
              <a:buNone/>
            </a:pPr>
            <a:r>
              <a:rPr lang="en" sz="1400"/>
              <a:t> </a:t>
            </a:r>
          </a:p>
          <a:p>
            <a:pPr lvl="0">
              <a:spcBef>
                <a:spcPts val="0"/>
              </a:spcBef>
              <a:buNone/>
            </a:pPr>
            <a:endParaRPr sz="1400"/>
          </a:p>
          <a:p>
            <a:pPr lvl="0">
              <a:spcBef>
                <a:spcPts val="0"/>
              </a:spcBef>
              <a:buNone/>
            </a:pPr>
            <a:endParaRPr sz="1400"/>
          </a:p>
          <a:p>
            <a:pPr lvl="0">
              <a:spcBef>
                <a:spcPts val="0"/>
              </a:spcBef>
              <a:buNone/>
            </a:pPr>
            <a:endParaRPr sz="1400"/>
          </a:p>
          <a:p>
            <a:pPr lvl="0">
              <a:spcBef>
                <a:spcPts val="0"/>
              </a:spcBef>
              <a:buNone/>
            </a:pPr>
            <a:endParaRPr sz="1400"/>
          </a:p>
          <a:p>
            <a:pPr lvl="0">
              <a:spcBef>
                <a:spcPts val="0"/>
              </a:spcBef>
              <a:buNone/>
            </a:pPr>
            <a:endParaRPr sz="1400"/>
          </a:p>
          <a:p>
            <a:pPr lvl="0">
              <a:spcBef>
                <a:spcPts val="0"/>
              </a:spcBef>
              <a:buNone/>
            </a:pPr>
            <a:endParaRPr sz="1400"/>
          </a:p>
          <a:p>
            <a:pPr lvl="0">
              <a:spcBef>
                <a:spcPts val="0"/>
              </a:spcBef>
              <a:buNone/>
            </a:pPr>
            <a:endParaRPr sz="1400"/>
          </a:p>
          <a:p>
            <a:pPr lvl="0">
              <a:spcBef>
                <a:spcPts val="0"/>
              </a:spcBef>
              <a:buNone/>
            </a:pPr>
            <a:endParaRPr sz="1400"/>
          </a:p>
          <a:p>
            <a:pPr lvl="0">
              <a:spcBef>
                <a:spcPts val="0"/>
              </a:spcBef>
              <a:buNone/>
            </a:pPr>
            <a:endParaRPr sz="1400"/>
          </a:p>
          <a:p>
            <a:pPr lvl="0">
              <a:spcBef>
                <a:spcPts val="0"/>
              </a:spcBef>
              <a:buNone/>
            </a:pPr>
            <a:r>
              <a:rPr lang="en" sz="1400"/>
              <a:t>Microprocessor-it's the brain of the robot </a:t>
            </a:r>
          </a:p>
          <a:p>
            <a:pPr lvl="0">
              <a:spcBef>
                <a:spcPts val="0"/>
              </a:spcBef>
              <a:buNone/>
            </a:pPr>
            <a:endParaRPr sz="1400"/>
          </a:p>
          <a:p>
            <a:pPr lvl="0" rtl="0">
              <a:spcBef>
                <a:spcPts val="0"/>
              </a:spcBef>
              <a:buNone/>
            </a:pPr>
            <a:endParaRPr sz="1400"/>
          </a:p>
        </p:txBody>
      </p:sp>
      <p:pic>
        <p:nvPicPr>
          <p:cNvPr id="97" name="Shape 97" descr="File:Schnittbild drehnatrieb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3175" y="36169"/>
            <a:ext cx="2029450" cy="1241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 descr="... Mobile Device Sensors | by ..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7400" y="3113662"/>
            <a:ext cx="5127600" cy="2020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 descr="Open ...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95362" y="191577"/>
            <a:ext cx="3694234" cy="198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/>
          <p:nvPr/>
        </p:nvSpPr>
        <p:spPr>
          <a:xfrm>
            <a:off x="676975" y="36175"/>
            <a:ext cx="976200" cy="160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Actuators-a system or device that controls the robot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x="5241325" y="2173550"/>
            <a:ext cx="2802300" cy="37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sonar-movement by sound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 behaviors do robots have?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Don't  need  to  rest, are  good  at  jobs, work  24  hours  a  day  all  year, do  not  get  sick, rarely make mistakes, work fast, stronger than people, industrial bots repeat the job, can’t  learn, can’t think, can't make decisions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               </a:t>
            </a:r>
          </a:p>
        </p:txBody>
      </p:sp>
      <p:pic>
        <p:nvPicPr>
          <p:cNvPr id="108" name="Shape 108" descr="Articulated welding robots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1224" y="2613924"/>
            <a:ext cx="3372774" cy="2529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 are robots names?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subTitle" idx="1"/>
          </p:nvPr>
        </p:nvSpPr>
        <p:spPr>
          <a:xfrm>
            <a:off x="839625" y="2513000"/>
            <a:ext cx="6807900" cy="58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Nanobot are robots that are super small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    </a:t>
            </a:r>
          </a:p>
        </p:txBody>
      </p:sp>
      <p:pic>
        <p:nvPicPr>
          <p:cNvPr id="115" name="Shape 115" descr="Gecko tape[edit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249500"/>
            <a:ext cx="2429580" cy="174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0" y="3909725"/>
            <a:ext cx="9144000" cy="1233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Robots do different exercises as humans because we need to get fit and they don’t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0" y="1645775"/>
            <a:ext cx="2863500" cy="141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chemeClr val="lt2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</a:rPr>
              <a:t>Do jobs - carrying things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</a:rPr>
              <a:t>Box in a ring- battle-bots</a:t>
            </a:r>
            <a:r>
              <a:rPr lang="en">
                <a:solidFill>
                  <a:srgbClr val="7F6000"/>
                </a:solidFill>
              </a:rPr>
              <a:t>                                     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359500" y="280225"/>
            <a:ext cx="6852000" cy="81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Do Robots get exercise?  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5278400" y="280200"/>
            <a:ext cx="1699500" cy="47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Yes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24" name="Shape 124" descr="File:RoboCore Robot Combat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8549" y="0"/>
            <a:ext cx="2545449" cy="1455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 descr="RoboCup leagues[edit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6100" y="1455375"/>
            <a:ext cx="1577898" cy="247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 descr="... Battle bots | by _Dekan_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70350" y="1491550"/>
            <a:ext cx="1995750" cy="1604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 descr="File:Razer side-on view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02773" y="750313"/>
            <a:ext cx="1467575" cy="1101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 descr="... PF BattleBots 7 | by Bill ...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92450" y="1851568"/>
            <a:ext cx="1577899" cy="1183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 descr="Winning robots[edit]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793175" y="857275"/>
            <a:ext cx="1282125" cy="994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 descr="File:13-06-28-robocup- ...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283974" y="3058167"/>
            <a:ext cx="1282122" cy="851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5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Shape 135" descr="File:13-06-28-robocup-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4250" y="0"/>
            <a:ext cx="2749750" cy="182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 descr="Other resolutions: 320 × 240 ..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60025" y="1825999"/>
            <a:ext cx="2583974" cy="1937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 descr="File:Robocup Robots ...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55947" y="1826000"/>
            <a:ext cx="2504070" cy="1663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 descr="File:MSL robocup 2006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55950" y="72262"/>
            <a:ext cx="2338301" cy="175373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/>
          <p:nvPr/>
        </p:nvSpPr>
        <p:spPr>
          <a:xfrm>
            <a:off x="69550" y="0"/>
            <a:ext cx="3986400" cy="295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Robocup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robocup is soccer but robots do it. The robots get controlled by a human. At the beginning of the game there is a ball the robots try to get the most points before the timer goes off. There are two goals and two goalie for each team.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727</Words>
  <Application>Microsoft Office PowerPoint</Application>
  <PresentationFormat>On-screen Show (16:9)</PresentationFormat>
  <Paragraphs>680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Roboto</vt:lpstr>
      <vt:lpstr>Roboto Slab</vt:lpstr>
      <vt:lpstr>marina</vt:lpstr>
      <vt:lpstr> Robots and Ozobots</vt:lpstr>
      <vt:lpstr>How long have robots been around for??</vt:lpstr>
      <vt:lpstr>The history of robots</vt:lpstr>
      <vt:lpstr>     WHAT  MAKES  A  ROBOT ?? </vt:lpstr>
      <vt:lpstr>            Microprocessor-it's the brain of the robot   </vt:lpstr>
      <vt:lpstr>What behaviors do robots have?</vt:lpstr>
      <vt:lpstr>What are robots names?</vt:lpstr>
      <vt:lpstr> Robots do different exercises as humans because we need to get fit and they don’t</vt:lpstr>
      <vt:lpstr>PowerPoint Presentation</vt:lpstr>
      <vt:lpstr>PowerPoint Presentation</vt:lpstr>
      <vt:lpstr>What are robots used for??</vt:lpstr>
      <vt:lpstr>Where do you find robots?? </vt:lpstr>
      <vt:lpstr>Hope Valley School has robots!</vt:lpstr>
      <vt:lpstr>Instructions for kids</vt:lpstr>
      <vt:lpstr>Teacher’s guide to Ozobot</vt:lpstr>
      <vt:lpstr>      Sources:  Brasch, Nicolas. Robots And Artificial Intelligence, 2009.  Domaine, Helena. Robotics, 2016. Faust, Daniel. Building Robots Robotic Engineers, 2016. Gifford, Clive. Robots, 2005. Ozobots. 2016. Ozobot &amp; Evollve, Inc. &lt;http://ozobot.com/play&gt;.  Peppas, Lynn. Robotics, 2015. Robotics: Facts. 2016. Idaho Public Television. &lt;http://idahoptv.org/sciencetrek/topics/robots/facts.cfm&gt;.  The History Of Robotics. Jul 8 2016. Science Kids. &lt;http://www.sciencekids.co.nz/sciencefacts/technology/historyofrobotics.html&gt;.       </vt:lpstr>
      <vt:lpstr>          Images used https://en.wikipedia.org/wiki/Robotic_sensors https://commons.wikimedia.org/wiki/File:QSH_%E2%80%93_Giant_Lilliput_Robot_%E2%80%93_Box_Inside.jpg https://commons.wikimedia.org/wiki/File:RoboCore_Robot_Combat.jpg https://commons.wikimedia.org/wiki/File:Karel_%C4%8Capek.jpg https://commons.wikimedia.org/wiki/File:Grand_Central_Terminal_Clock.jpg http://idahoptv.org/sciencetrek/topics/robots/facts.cfm. http://idahoptv.org/sciencetrek/topics/robots/facts.cfm. https://en.wikipedia.org/wiki/Pepper_(robot) https://commons.wikimedia.org/wiki/File:Tekno_the_Robotic_Puppy.jpg     https://commons.wikimedia.org/wiki/File:RoboCore_Robot_Combat.jpg https://en.wikipedia.org/wiki/Industrial_robothttps://commons.wikimedia.org/wiki/File:US_Navy_090226-N-7090S-272_Warren_Tibbs,_a_robot_operator_at_the_Navy_Explosive_Ordnance_Disposal_(EOD)_Technical_Division,_Indian_Head,_Md.,_uses_a_PlayStation_controller_to_demonstrate_the_maneuverability_of_the_Pac-Bot.jpg https://docs.google.com/presentation/d/1NOfI1YkHUmoWxk-FMX5TNJ1WAIMPZRlZoWMfH-_9D5s/edit#slide=id.g1a7cae2e8d_1_0 https://simple.wikipedia.org/wiki/Microprocessor https://commons.wikimedia.org/wiki/File:Schnittbild_drehnatrieb_01.jpg https://upload.wikimedia.org/wikipedia/commons/7/70/Adafruit_BMP085_pressure_sensor_module.jpg https://pixabay.com/en/pop-x2-microcontroller-arduino-inex-1699988/ https://www.flickr.com/photos/intelfreepress/7791649188 https://commons.wikimedia.org/wiki/File:Sonar_Principle-cs.svg https://en.wikipedia.org/wiki/RoboCup https://www.flickr.com/photos/nakeddekan/3586249328        </vt:lpstr>
      <vt:lpstr>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Robots and Ozobots</dc:title>
  <dc:creator>Alison Ward</dc:creator>
  <cp:lastModifiedBy>Chariho, User</cp:lastModifiedBy>
  <cp:revision>1</cp:revision>
  <dcterms:modified xsi:type="dcterms:W3CDTF">2017-03-07T18:29:01Z</dcterms:modified>
</cp:coreProperties>
</file>